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9" r:id="rId5"/>
    <p:sldId id="26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0" r:id="rId14"/>
    <p:sldId id="267" r:id="rId15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oužívateľ systému Windows" initials="PsW" lastIdx="1" clrIdx="0">
    <p:extLst>
      <p:ext uri="{19B8F6BF-5375-455C-9EA6-DF929625EA0E}">
        <p15:presenceInfo xmlns:p15="http://schemas.microsoft.com/office/powerpoint/2012/main" xmlns="" userId="Používateľ systému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21" autoAdjust="0"/>
    <p:restoredTop sz="94660"/>
  </p:normalViewPr>
  <p:slideViewPr>
    <p:cSldViewPr>
      <p:cViewPr>
        <p:scale>
          <a:sx n="51" d="100"/>
          <a:sy n="51" d="100"/>
        </p:scale>
        <p:origin x="-1752" y="-3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ĺžnik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Upravte štýl predlohy podnadpisov</a:t>
            </a:r>
            <a:endParaRPr kumimoji="0" lang="en-US"/>
          </a:p>
        </p:txBody>
      </p:sp>
      <p:sp>
        <p:nvSpPr>
          <p:cNvPr id="28" name="Zástupný symbol dátumu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E2AE9CE-15CB-402A-8B56-FB33E9F89094}" type="datetimeFigureOut">
              <a:rPr lang="sk-SK" smtClean="0"/>
              <a:t>1. 10. 2023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768C485-A712-47A6-AF56-4FC9DC2D9C8E}" type="slidenum">
              <a:rPr lang="sk-SK" smtClean="0"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E9CE-15CB-402A-8B56-FB33E9F89094}" type="datetimeFigureOut">
              <a:rPr lang="sk-SK" smtClean="0"/>
              <a:t>1. 10. 2023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768C485-A712-47A6-AF56-4FC9DC2D9C8E}" type="slidenum">
              <a:rPr lang="sk-SK" smtClean="0"/>
              <a:t>‹#›</a:t>
            </a:fld>
            <a:endParaRPr lang="sk-SK"/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7" name="Obdĺžnik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E9CE-15CB-402A-8B56-FB33E9F89094}" type="datetimeFigureOut">
              <a:rPr lang="sk-SK" smtClean="0"/>
              <a:t>1. 10. 2023</a:t>
            </a:fld>
            <a:endParaRPr lang="sk-SK"/>
          </a:p>
        </p:txBody>
      </p:sp>
      <p:sp>
        <p:nvSpPr>
          <p:cNvPr id="13" name="Zástupný symbol čísla snímky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768C485-A712-47A6-AF56-4FC9DC2D9C8E}" type="slidenum">
              <a:rPr lang="sk-SK" smtClean="0"/>
              <a:t>‹#›</a:t>
            </a:fld>
            <a:endParaRPr lang="sk-SK"/>
          </a:p>
        </p:txBody>
      </p:sp>
      <p:sp>
        <p:nvSpPr>
          <p:cNvPr id="14" name="Zástupný symbol päty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8" name="Zástupný symbol dátumu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E2AE9CE-15CB-402A-8B56-FB33E9F89094}" type="datetimeFigureOut">
              <a:rPr lang="sk-SK" smtClean="0"/>
              <a:t>1. 10. 2023</a:t>
            </a:fld>
            <a:endParaRPr lang="sk-SK"/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768C485-A712-47A6-AF56-4FC9DC2D9C8E}" type="slidenum">
              <a:rPr lang="sk-SK" smtClean="0"/>
              <a:t>‹#›</a:t>
            </a:fld>
            <a:endParaRPr lang="sk-SK"/>
          </a:p>
        </p:txBody>
      </p:sp>
      <p:sp>
        <p:nvSpPr>
          <p:cNvPr id="12" name="Zástupný symbol päty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E2AE9CE-15CB-402A-8B56-FB33E9F89094}" type="datetimeFigureOut">
              <a:rPr lang="sk-SK" smtClean="0"/>
              <a:t>1. 10. 2023</a:t>
            </a:fld>
            <a:endParaRPr lang="sk-SK"/>
          </a:p>
        </p:txBody>
      </p:sp>
      <p:sp>
        <p:nvSpPr>
          <p:cNvPr id="12" name="Zástupný symbol čísla snímky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768C485-A712-47A6-AF56-4FC9DC2D9C8E}" type="slidenum">
              <a:rPr lang="sk-SK" smtClean="0"/>
              <a:t>‹#›</a:t>
            </a:fld>
            <a:endParaRPr lang="sk-SK"/>
          </a:p>
        </p:txBody>
      </p:sp>
      <p:sp>
        <p:nvSpPr>
          <p:cNvPr id="14" name="Zástupný symbol päty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sk-SK"/>
          </a:p>
        </p:txBody>
      </p:sp>
      <p:sp>
        <p:nvSpPr>
          <p:cNvPr id="16" name="Zástupný symbol textu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15" name="Zástupný symbol textu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E9CE-15CB-402A-8B56-FB33E9F89094}" type="datetimeFigureOut">
              <a:rPr lang="sk-SK" smtClean="0"/>
              <a:t>1. 10. 2023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768C485-A712-47A6-AF56-4FC9DC2D9C8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E9CE-15CB-402A-8B56-FB33E9F89094}" type="datetimeFigureOut">
              <a:rPr lang="sk-SK" smtClean="0"/>
              <a:t>1. 10. 2023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768C485-A712-47A6-AF56-4FC9DC2D9C8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E9CE-15CB-402A-8B56-FB33E9F89094}" type="datetimeFigureOut">
              <a:rPr lang="sk-SK" smtClean="0"/>
              <a:t>1. 10. 2023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768C485-A712-47A6-AF56-4FC9DC2D9C8E}" type="slidenum">
              <a:rPr lang="sk-SK" smtClean="0"/>
              <a:t>‹#›</a:t>
            </a:fld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9" name="Zástupný symbol obsahu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8" name="Obdĺžnik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1" name="Obdĺžnik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4E2AE9CE-15CB-402A-8B56-FB33E9F89094}" type="datetimeFigureOut">
              <a:rPr lang="sk-SK" smtClean="0"/>
              <a:t>1. 10. 2023</a:t>
            </a:fld>
            <a:endParaRPr lang="sk-SK"/>
          </a:p>
        </p:txBody>
      </p:sp>
      <p:sp>
        <p:nvSpPr>
          <p:cNvPr id="13" name="Zástupný symbol čísla snímky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768C485-A712-47A6-AF56-4FC9DC2D9C8E}" type="slidenum">
              <a:rPr lang="sk-SK" smtClean="0"/>
              <a:t>‹#›</a:t>
            </a:fld>
            <a:endParaRPr lang="sk-SK"/>
          </a:p>
        </p:txBody>
      </p:sp>
      <p:sp>
        <p:nvSpPr>
          <p:cNvPr id="14" name="Zástupný symbol päty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E9CE-15CB-402A-8B56-FB33E9F89094}" type="datetimeFigureOut">
              <a:rPr lang="sk-SK" smtClean="0"/>
              <a:t>1. 10. 2023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8C485-A712-47A6-AF56-4FC9DC2D9C8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4E2AE9CE-15CB-402A-8B56-FB33E9F89094}" type="datetimeFigureOut">
              <a:rPr lang="sk-SK" smtClean="0"/>
              <a:t>1. 10. 2023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7" name="Obdĺžnik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0768C485-A712-47A6-AF56-4FC9DC2D9C8E}" type="slidenum">
              <a:rPr lang="sk-SK" smtClean="0"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Upravte štýl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E2AE9CE-15CB-402A-8B56-FB33E9F89094}" type="datetimeFigureOut">
              <a:rPr lang="sk-SK" smtClean="0"/>
              <a:t>1. 10. 2023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Obdĺžnik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768C485-A712-47A6-AF56-4FC9DC2D9C8E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2852936"/>
            <a:ext cx="6477000" cy="1828800"/>
          </a:xfrm>
        </p:spPr>
        <p:txBody>
          <a:bodyPr>
            <a:noAutofit/>
          </a:bodyPr>
          <a:lstStyle/>
          <a:p>
            <a:r>
              <a:rPr lang="sk-SK" sz="8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itchFamily="82" charset="0"/>
              </a:rPr>
              <a:t>Zdravý životný štýl</a:t>
            </a:r>
            <a:endParaRPr lang="sk-SK" sz="88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uhaus 93" pitchFamily="82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Náš zdravý deň v Zemianskej Olči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1448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809" y="106514"/>
            <a:ext cx="10404648" cy="1107232"/>
          </a:xfrm>
        </p:spPr>
        <p:txBody>
          <a:bodyPr>
            <a:noAutofit/>
          </a:bodyPr>
          <a:lstStyle/>
          <a:p>
            <a:r>
              <a:rPr lang="sk-SK" sz="8800" b="1" dirty="0" smtClean="0">
                <a:solidFill>
                  <a:srgbClr val="00B050"/>
                </a:solidFill>
                <a:latin typeface="Arial Black" pitchFamily="34" charset="0"/>
              </a:rPr>
              <a:t>1. aktivita</a:t>
            </a:r>
            <a:endParaRPr lang="sk-SK" sz="8800" b="1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1"/>
          </p:nvPr>
        </p:nvSpPr>
        <p:spPr>
          <a:xfrm>
            <a:off x="251520" y="1613148"/>
            <a:ext cx="5400600" cy="4495800"/>
          </a:xfrm>
        </p:spPr>
        <p:txBody>
          <a:bodyPr>
            <a:normAutofit/>
          </a:bodyPr>
          <a:lstStyle/>
          <a:p>
            <a:r>
              <a:rPr lang="sk-SK" sz="4000" b="1" dirty="0"/>
              <a:t>o</a:t>
            </a:r>
            <a:r>
              <a:rPr lang="sk-SK" sz="4000" b="1" dirty="0" smtClean="0"/>
              <a:t>vocný a zeleninový šalát</a:t>
            </a:r>
          </a:p>
          <a:p>
            <a:r>
              <a:rPr lang="sk-SK" sz="4000" b="1" dirty="0"/>
              <a:t>p</a:t>
            </a:r>
            <a:r>
              <a:rPr lang="sk-SK" sz="4000" b="1" dirty="0" smtClean="0"/>
              <a:t>re učiteľov a žiakov</a:t>
            </a:r>
            <a:endParaRPr lang="sk-SK" sz="4000" b="1" dirty="0"/>
          </a:p>
        </p:txBody>
      </p:sp>
      <p:grpSp>
        <p:nvGrpSpPr>
          <p:cNvPr id="7" name="Skupina 6"/>
          <p:cNvGrpSpPr/>
          <p:nvPr/>
        </p:nvGrpSpPr>
        <p:grpSpPr>
          <a:xfrm>
            <a:off x="1295634" y="476672"/>
            <a:ext cx="7668854" cy="6500986"/>
            <a:chOff x="1295634" y="476672"/>
            <a:chExt cx="7668854" cy="6500986"/>
          </a:xfrm>
          <a:blipFill>
            <a:blip r:embed="rId2"/>
            <a:stretch>
              <a:fillRect/>
            </a:stretch>
          </a:blipFill>
        </p:grpSpPr>
        <p:grpSp>
          <p:nvGrpSpPr>
            <p:cNvPr id="16" name="Skupina 15"/>
            <p:cNvGrpSpPr/>
            <p:nvPr/>
          </p:nvGrpSpPr>
          <p:grpSpPr>
            <a:xfrm>
              <a:off x="4067944" y="476672"/>
              <a:ext cx="4896544" cy="6001543"/>
              <a:chOff x="3995936" y="692696"/>
              <a:chExt cx="4896544" cy="6001543"/>
            </a:xfrm>
            <a:grpFill/>
          </p:grpSpPr>
          <p:sp>
            <p:nvSpPr>
              <p:cNvPr id="8" name="Šesťuholník 7"/>
              <p:cNvSpPr/>
              <p:nvPr/>
            </p:nvSpPr>
            <p:spPr>
              <a:xfrm>
                <a:off x="7020272" y="4293096"/>
                <a:ext cx="1800200" cy="1656184"/>
              </a:xfrm>
              <a:prstGeom prst="hexagon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9" name="Šesťuholník 8"/>
              <p:cNvSpPr/>
              <p:nvPr/>
            </p:nvSpPr>
            <p:spPr>
              <a:xfrm>
                <a:off x="7020272" y="2351392"/>
                <a:ext cx="1872208" cy="1656184"/>
              </a:xfrm>
              <a:prstGeom prst="hexagon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11" name="Šesťuholník 10"/>
              <p:cNvSpPr/>
              <p:nvPr/>
            </p:nvSpPr>
            <p:spPr>
              <a:xfrm>
                <a:off x="5580112" y="3320988"/>
                <a:ext cx="1656184" cy="1512168"/>
              </a:xfrm>
              <a:prstGeom prst="hexagon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12" name="Šesťuholník 11"/>
              <p:cNvSpPr/>
              <p:nvPr/>
            </p:nvSpPr>
            <p:spPr>
              <a:xfrm>
                <a:off x="5580112" y="1630056"/>
                <a:ext cx="1584176" cy="1442672"/>
              </a:xfrm>
              <a:prstGeom prst="hexagon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13" name="Šesťuholník 12"/>
              <p:cNvSpPr/>
              <p:nvPr/>
            </p:nvSpPr>
            <p:spPr>
              <a:xfrm>
                <a:off x="7060279" y="692696"/>
                <a:ext cx="1512168" cy="1440160"/>
              </a:xfrm>
              <a:prstGeom prst="hexagon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14" name="Šesťuholník 13"/>
              <p:cNvSpPr/>
              <p:nvPr/>
            </p:nvSpPr>
            <p:spPr>
              <a:xfrm>
                <a:off x="5436095" y="5065439"/>
                <a:ext cx="1700381" cy="1628800"/>
              </a:xfrm>
              <a:prstGeom prst="hexagon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15" name="Šesťuholník 14"/>
              <p:cNvSpPr/>
              <p:nvPr/>
            </p:nvSpPr>
            <p:spPr>
              <a:xfrm>
                <a:off x="3995936" y="4113076"/>
                <a:ext cx="1728192" cy="1512168"/>
              </a:xfrm>
              <a:prstGeom prst="hexagon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sp>
          <p:nvSpPr>
            <p:cNvPr id="3" name="Šesťuholník 2"/>
            <p:cNvSpPr/>
            <p:nvPr/>
          </p:nvSpPr>
          <p:spPr>
            <a:xfrm>
              <a:off x="3987017" y="5609506"/>
              <a:ext cx="1656184" cy="1368152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4" name="Šesťuholník 3"/>
            <p:cNvSpPr/>
            <p:nvPr/>
          </p:nvSpPr>
          <p:spPr>
            <a:xfrm>
              <a:off x="2735795" y="4776800"/>
              <a:ext cx="1476164" cy="1332148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6" name="Šesťuholník 5"/>
            <p:cNvSpPr/>
            <p:nvPr/>
          </p:nvSpPr>
          <p:spPr>
            <a:xfrm>
              <a:off x="1295634" y="5609506"/>
              <a:ext cx="1556913" cy="1248494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</p:spTree>
    <p:extLst>
      <p:ext uri="{BB962C8B-B14F-4D97-AF65-F5344CB8AC3E}">
        <p14:creationId xmlns:p14="http://schemas.microsoft.com/office/powerpoint/2010/main" val="335892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153400" cy="990600"/>
          </a:xfrm>
        </p:spPr>
        <p:txBody>
          <a:bodyPr>
            <a:noAutofit/>
          </a:bodyPr>
          <a:lstStyle/>
          <a:p>
            <a:r>
              <a:rPr lang="sk-SK" sz="8800" dirty="0" smtClean="0">
                <a:solidFill>
                  <a:srgbClr val="00B050"/>
                </a:solidFill>
                <a:latin typeface="Arial Black" pitchFamily="34" charset="0"/>
              </a:rPr>
              <a:t>2. aktivita</a:t>
            </a:r>
            <a:endParaRPr lang="sk-SK" sz="8800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107504" y="1412776"/>
            <a:ext cx="7559752" cy="4495800"/>
          </a:xfrm>
        </p:spPr>
        <p:txBody>
          <a:bodyPr>
            <a:normAutofit fontScale="92500" lnSpcReduction="10000"/>
          </a:bodyPr>
          <a:lstStyle/>
          <a:p>
            <a:r>
              <a:rPr lang="sk-SK" b="1" dirty="0" smtClean="0"/>
              <a:t> </a:t>
            </a:r>
            <a:r>
              <a:rPr lang="sk-SK" sz="4000" b="1" dirty="0"/>
              <a:t>P</a:t>
            </a:r>
            <a:r>
              <a:rPr lang="sk-SK" sz="4000" b="1" dirty="0" smtClean="0"/>
              <a:t>redstavili sme spolužiakom</a:t>
            </a:r>
          </a:p>
          <a:p>
            <a:pPr marL="0" indent="0">
              <a:buNone/>
            </a:pPr>
            <a:r>
              <a:rPr lang="sk-SK" sz="4000" b="1" dirty="0" smtClean="0"/>
              <a:t>prvky zdravého štýlu </a:t>
            </a:r>
            <a:endParaRPr lang="sk-SK" sz="4000" b="1" dirty="0"/>
          </a:p>
          <a:p>
            <a:pPr marL="0" indent="0">
              <a:buNone/>
            </a:pPr>
            <a:r>
              <a:rPr lang="sk-SK" sz="4000" b="1" dirty="0" smtClean="0"/>
              <a:t>života</a:t>
            </a:r>
          </a:p>
          <a:p>
            <a:r>
              <a:rPr lang="sk-SK" sz="4000" b="1" dirty="0" smtClean="0"/>
              <a:t>Po prezentácii </a:t>
            </a:r>
          </a:p>
          <a:p>
            <a:pPr marL="0" indent="0">
              <a:buNone/>
            </a:pPr>
            <a:r>
              <a:rPr lang="sk-SK" sz="4000" b="1" dirty="0" smtClean="0"/>
              <a:t>sme rozdelili </a:t>
            </a:r>
          </a:p>
          <a:p>
            <a:pPr marL="0" indent="0">
              <a:buNone/>
            </a:pPr>
            <a:r>
              <a:rPr lang="sk-SK" sz="4000" b="1" dirty="0" smtClean="0"/>
              <a:t>žiakov do 8</a:t>
            </a:r>
          </a:p>
          <a:p>
            <a:pPr marL="0" indent="0">
              <a:buNone/>
            </a:pPr>
            <a:r>
              <a:rPr lang="sk-SK" sz="4000" b="1" dirty="0" smtClean="0"/>
              <a:t>skupín</a:t>
            </a:r>
            <a:endParaRPr lang="sk-SK" sz="4000" b="1" dirty="0"/>
          </a:p>
        </p:txBody>
      </p:sp>
      <p:grpSp>
        <p:nvGrpSpPr>
          <p:cNvPr id="11" name="Skupina 10"/>
          <p:cNvGrpSpPr/>
          <p:nvPr/>
        </p:nvGrpSpPr>
        <p:grpSpPr>
          <a:xfrm>
            <a:off x="4328220" y="1457400"/>
            <a:ext cx="4464496" cy="5400600"/>
            <a:chOff x="3347864" y="2492896"/>
            <a:chExt cx="5364228" cy="4680520"/>
          </a:xfrm>
          <a:blipFill>
            <a:blip r:embed="rId2"/>
            <a:stretch>
              <a:fillRect/>
            </a:stretch>
          </a:blipFill>
        </p:grpSpPr>
        <p:sp>
          <p:nvSpPr>
            <p:cNvPr id="7" name="Zaoblený obdĺžnik 6"/>
            <p:cNvSpPr/>
            <p:nvPr/>
          </p:nvSpPr>
          <p:spPr>
            <a:xfrm>
              <a:off x="6732240" y="2492896"/>
              <a:ext cx="1979852" cy="468052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9" name="Zaoblený obdĺžnik 8"/>
            <p:cNvSpPr/>
            <p:nvPr/>
          </p:nvSpPr>
          <p:spPr>
            <a:xfrm>
              <a:off x="4932040" y="2996952"/>
              <a:ext cx="1569101" cy="4104456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10" name="Zaoblený obdĺžnik 9"/>
            <p:cNvSpPr/>
            <p:nvPr/>
          </p:nvSpPr>
          <p:spPr>
            <a:xfrm>
              <a:off x="3347864" y="3672408"/>
              <a:ext cx="1368152" cy="34290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</p:spTree>
    <p:extLst>
      <p:ext uri="{BB962C8B-B14F-4D97-AF65-F5344CB8AC3E}">
        <p14:creationId xmlns:p14="http://schemas.microsoft.com/office/powerpoint/2010/main" val="160982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8000" b="1" dirty="0" smtClean="0">
                <a:solidFill>
                  <a:srgbClr val="00B050"/>
                </a:solidFill>
                <a:latin typeface="Arial Black" pitchFamily="34" charset="0"/>
              </a:rPr>
              <a:t>Stanovištia</a:t>
            </a:r>
            <a:endParaRPr lang="sk-SK" sz="8000" b="1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Úlohou skupín bolo absolvovať disciplíny na jednotlivých stanovištiach.</a:t>
            </a:r>
          </a:p>
          <a:p>
            <a:endParaRPr lang="sk-SK" dirty="0"/>
          </a:p>
          <a:p>
            <a:r>
              <a:rPr lang="sk-SK" dirty="0" smtClean="0"/>
              <a:t>Jednotlivé stanovištia predstavovali 8 „hriechov“ životného štýlu, ktorých sa jednotlivci mali zbaviť tým, že splnia danú úlohu.</a:t>
            </a:r>
          </a:p>
          <a:p>
            <a:pPr marL="0" indent="0">
              <a:buNone/>
            </a:pPr>
            <a:endParaRPr lang="sk-SK" dirty="0" smtClean="0"/>
          </a:p>
          <a:p>
            <a:r>
              <a:rPr lang="sk-SK" dirty="0" smtClean="0"/>
              <a:t>Najprv si však jednotlivé skupiny museli vymyslieť názov svojho </a:t>
            </a:r>
            <a:r>
              <a:rPr lang="sk-SK" dirty="0" smtClean="0"/>
              <a:t>družstva</a:t>
            </a:r>
            <a:r>
              <a:rPr lang="sk-SK" dirty="0" smtClean="0"/>
              <a:t>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3139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text 1"/>
          <p:cNvSpPr>
            <a:spLocks noGrp="1"/>
          </p:cNvSpPr>
          <p:nvPr>
            <p:ph type="body" idx="1"/>
          </p:nvPr>
        </p:nvSpPr>
        <p:spPr>
          <a:xfrm>
            <a:off x="2379" y="2632720"/>
            <a:ext cx="7123113" cy="1673225"/>
          </a:xfrm>
        </p:spPr>
        <p:txBody>
          <a:bodyPr>
            <a:normAutofit/>
          </a:bodyPr>
          <a:lstStyle/>
          <a:p>
            <a:r>
              <a:rPr lang="sk-SK" sz="4400" dirty="0" smtClean="0">
                <a:latin typeface="Britannic Bold" panose="020B0903060703020204" pitchFamily="34" charset="0"/>
              </a:rPr>
              <a:t>   Obezita    pohyb</a:t>
            </a:r>
            <a:endParaRPr lang="sk-SK" sz="4400" dirty="0">
              <a:latin typeface="Britannic Bold" panose="020B0903060703020204" pitchFamily="34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2379" y="77450"/>
            <a:ext cx="91648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8800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1.stanovište</a:t>
            </a:r>
            <a:endParaRPr lang="sk-SK" sz="8800" b="1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9" name="Skupina 8"/>
          <p:cNvGrpSpPr/>
          <p:nvPr/>
        </p:nvGrpSpPr>
        <p:grpSpPr>
          <a:xfrm>
            <a:off x="323528" y="2852936"/>
            <a:ext cx="8112565" cy="3600401"/>
            <a:chOff x="323528" y="2852936"/>
            <a:chExt cx="8112565" cy="3600401"/>
          </a:xfrm>
        </p:grpSpPr>
        <p:pic>
          <p:nvPicPr>
            <p:cNvPr id="6" name="Obrázok 5"/>
            <p:cNvPicPr>
              <a:picLocks noChangeAspect="1"/>
            </p:cNvPicPr>
            <p:nvPr/>
          </p:nvPicPr>
          <p:blipFill rotWithShape="1">
            <a:blip r:embed="rId2"/>
            <a:srcRect l="-1" t="22222" r="1694" b="33333"/>
            <a:stretch/>
          </p:blipFill>
          <p:spPr>
            <a:xfrm>
              <a:off x="323528" y="3637964"/>
              <a:ext cx="4584431" cy="2601028"/>
            </a:xfrm>
            <a:prstGeom prst="rect">
              <a:avLst/>
            </a:prstGeom>
          </p:spPr>
        </p:pic>
        <p:pic>
          <p:nvPicPr>
            <p:cNvPr id="8" name="Obrázok 7"/>
            <p:cNvPicPr>
              <a:picLocks noChangeAspect="1"/>
            </p:cNvPicPr>
            <p:nvPr/>
          </p:nvPicPr>
          <p:blipFill rotWithShape="1">
            <a:blip r:embed="rId3"/>
            <a:srcRect t="10455" r="5212" b="7768"/>
            <a:stretch/>
          </p:blipFill>
          <p:spPr>
            <a:xfrm>
              <a:off x="5306100" y="2852936"/>
              <a:ext cx="3129993" cy="3600401"/>
            </a:xfrm>
            <a:prstGeom prst="rect">
              <a:avLst/>
            </a:prstGeom>
          </p:spPr>
        </p:pic>
      </p:grpSp>
      <p:pic>
        <p:nvPicPr>
          <p:cNvPr id="10" name="Obrázok 9"/>
          <p:cNvPicPr>
            <a:picLocks noChangeAspect="1"/>
          </p:cNvPicPr>
          <p:nvPr/>
        </p:nvPicPr>
        <p:blipFill rotWithShape="1">
          <a:blip r:embed="rId4"/>
          <a:srcRect t="25327" r="2037" b="29716"/>
          <a:stretch/>
        </p:blipFill>
        <p:spPr>
          <a:xfrm>
            <a:off x="323528" y="3535893"/>
            <a:ext cx="4584431" cy="2805170"/>
          </a:xfrm>
          <a:prstGeom prst="rect">
            <a:avLst/>
          </a:prstGeom>
        </p:spPr>
      </p:pic>
      <p:sp>
        <p:nvSpPr>
          <p:cNvPr id="5" name="Obojsmerná vodorovná šípka 4"/>
          <p:cNvSpPr/>
          <p:nvPr/>
        </p:nvSpPr>
        <p:spPr>
          <a:xfrm>
            <a:off x="2543324" y="2974355"/>
            <a:ext cx="464060" cy="24231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2353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1"/>
          </p:nvPr>
        </p:nvSpPr>
        <p:spPr>
          <a:xfrm>
            <a:off x="0" y="2636912"/>
            <a:ext cx="8494713" cy="3888432"/>
          </a:xfrm>
        </p:spPr>
        <p:txBody>
          <a:bodyPr>
            <a:normAutofit/>
          </a:bodyPr>
          <a:lstStyle/>
          <a:p>
            <a:r>
              <a:rPr lang="sk-SK" sz="4400" dirty="0" smtClean="0">
                <a:latin typeface="Britannic Bold" pitchFamily="34" charset="0"/>
              </a:rPr>
              <a:t>Choroby tela     boj proti návykovým látkam </a:t>
            </a:r>
            <a:endParaRPr lang="sk-SK" sz="4400" dirty="0">
              <a:latin typeface="Britannic Bold" pitchFamily="34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txBody>
          <a:bodyPr>
            <a:noAutofit/>
          </a:bodyPr>
          <a:lstStyle/>
          <a:p>
            <a:r>
              <a:rPr lang="sk-SK" sz="8800" dirty="0" smtClean="0">
                <a:solidFill>
                  <a:srgbClr val="00B050"/>
                </a:solidFill>
                <a:latin typeface="Arial Black" pitchFamily="34" charset="0"/>
              </a:rPr>
              <a:t>2. stanovište</a:t>
            </a:r>
            <a:endParaRPr lang="sk-SK" sz="8800" dirty="0">
              <a:solidFill>
                <a:srgbClr val="00B050"/>
              </a:solidFill>
              <a:latin typeface="Arial Black" pitchFamily="34" charset="0"/>
            </a:endParaRPr>
          </a:p>
        </p:txBody>
      </p:sp>
      <p:grpSp>
        <p:nvGrpSpPr>
          <p:cNvPr id="6" name="Skupina 5"/>
          <p:cNvGrpSpPr/>
          <p:nvPr/>
        </p:nvGrpSpPr>
        <p:grpSpPr>
          <a:xfrm>
            <a:off x="467544" y="3429000"/>
            <a:ext cx="8197825" cy="3312368"/>
            <a:chOff x="467544" y="3429000"/>
            <a:chExt cx="8197825" cy="3312368"/>
          </a:xfrm>
        </p:grpSpPr>
        <p:pic>
          <p:nvPicPr>
            <p:cNvPr id="4" name="Obrázok 3"/>
            <p:cNvPicPr>
              <a:picLocks noChangeAspect="1"/>
            </p:cNvPicPr>
            <p:nvPr/>
          </p:nvPicPr>
          <p:blipFill rotWithShape="1">
            <a:blip r:embed="rId2"/>
            <a:srcRect l="10196" t="18750" b="17279"/>
            <a:stretch/>
          </p:blipFill>
          <p:spPr>
            <a:xfrm>
              <a:off x="4860032" y="3429000"/>
              <a:ext cx="3805337" cy="3312368"/>
            </a:xfrm>
            <a:prstGeom prst="rect">
              <a:avLst/>
            </a:prstGeom>
          </p:spPr>
        </p:pic>
        <p:pic>
          <p:nvPicPr>
            <p:cNvPr id="5" name="Obrázok 4"/>
            <p:cNvPicPr>
              <a:picLocks noChangeAspect="1"/>
            </p:cNvPicPr>
            <p:nvPr/>
          </p:nvPicPr>
          <p:blipFill rotWithShape="1">
            <a:blip r:embed="rId3"/>
            <a:srcRect l="-959" t="28796" r="331" b="25921"/>
            <a:stretch/>
          </p:blipFill>
          <p:spPr>
            <a:xfrm>
              <a:off x="467544" y="4365104"/>
              <a:ext cx="3960440" cy="2376264"/>
            </a:xfrm>
            <a:prstGeom prst="rect">
              <a:avLst/>
            </a:prstGeom>
          </p:spPr>
        </p:pic>
      </p:grpSp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4"/>
          <a:srcRect t="32612" r="2397" b="12048"/>
          <a:stretch/>
        </p:blipFill>
        <p:spPr>
          <a:xfrm>
            <a:off x="338361" y="4221088"/>
            <a:ext cx="4218805" cy="2520280"/>
          </a:xfrm>
          <a:prstGeom prst="rect">
            <a:avLst/>
          </a:prstGeom>
        </p:spPr>
      </p:pic>
      <p:sp>
        <p:nvSpPr>
          <p:cNvPr id="8" name="Obojsmerná vodorovná šípka 7"/>
          <p:cNvSpPr/>
          <p:nvPr/>
        </p:nvSpPr>
        <p:spPr>
          <a:xfrm>
            <a:off x="3285832" y="2940063"/>
            <a:ext cx="608076" cy="34061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8829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1"/>
          </p:nvPr>
        </p:nvSpPr>
        <p:spPr>
          <a:xfrm>
            <a:off x="0" y="2636912"/>
            <a:ext cx="7302625" cy="3960440"/>
          </a:xfrm>
        </p:spPr>
        <p:txBody>
          <a:bodyPr>
            <a:normAutofit/>
          </a:bodyPr>
          <a:lstStyle/>
          <a:p>
            <a:r>
              <a:rPr lang="sk-SK" sz="4400" dirty="0" smtClean="0">
                <a:latin typeface="Britannic Bold" pitchFamily="34" charset="0"/>
              </a:rPr>
              <a:t>Depresia</a:t>
            </a:r>
            <a:r>
              <a:rPr lang="sk-SK" sz="4400" dirty="0" smtClean="0">
                <a:latin typeface="Britannic Bold" pitchFamily="34" charset="0"/>
              </a:rPr>
              <a:t>, smútok     </a:t>
            </a:r>
            <a:r>
              <a:rPr lang="sk-SK" sz="4400" dirty="0" smtClean="0">
                <a:latin typeface="Britannic Bold" pitchFamily="34" charset="0"/>
              </a:rPr>
              <a:t>radosť zo života</a:t>
            </a:r>
            <a:endParaRPr lang="sk-SK" sz="4400" dirty="0">
              <a:latin typeface="Britannic Bold" pitchFamily="34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txBody>
          <a:bodyPr>
            <a:noAutofit/>
          </a:bodyPr>
          <a:lstStyle/>
          <a:p>
            <a:r>
              <a:rPr lang="sk-SK" sz="8800" dirty="0" smtClean="0">
                <a:solidFill>
                  <a:srgbClr val="00B050"/>
                </a:solidFill>
                <a:latin typeface="Arial Black" pitchFamily="34" charset="0"/>
              </a:rPr>
              <a:t>3. stanovište</a:t>
            </a:r>
            <a:endParaRPr lang="sk-SK" sz="8800" dirty="0">
              <a:solidFill>
                <a:srgbClr val="00B050"/>
              </a:solidFill>
              <a:latin typeface="Arial Black" pitchFamily="34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t="20881" b="33466"/>
          <a:stretch/>
        </p:blipFill>
        <p:spPr>
          <a:xfrm>
            <a:off x="3203848" y="3312368"/>
            <a:ext cx="5396759" cy="3284984"/>
          </a:xfrm>
          <a:prstGeom prst="rect">
            <a:avLst/>
          </a:prstGeom>
        </p:spPr>
      </p:pic>
      <p:sp>
        <p:nvSpPr>
          <p:cNvPr id="5" name="Obojsmerná vodorovná šípka 4"/>
          <p:cNvSpPr/>
          <p:nvPr/>
        </p:nvSpPr>
        <p:spPr>
          <a:xfrm>
            <a:off x="4572000" y="2924944"/>
            <a:ext cx="608076" cy="2412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808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1"/>
          </p:nvPr>
        </p:nvSpPr>
        <p:spPr>
          <a:xfrm>
            <a:off x="0" y="2636912"/>
            <a:ext cx="7302625" cy="3960440"/>
          </a:xfrm>
        </p:spPr>
        <p:txBody>
          <a:bodyPr>
            <a:normAutofit/>
          </a:bodyPr>
          <a:lstStyle/>
          <a:p>
            <a:r>
              <a:rPr lang="sk-SK" sz="4400" dirty="0" smtClean="0">
                <a:latin typeface="Britannic Bold" pitchFamily="34" charset="0"/>
              </a:rPr>
              <a:t>Egoizmus  </a:t>
            </a:r>
          </a:p>
          <a:p>
            <a:r>
              <a:rPr lang="sk-SK" sz="4400" dirty="0">
                <a:latin typeface="Britannic Bold" pitchFamily="34" charset="0"/>
              </a:rPr>
              <a:t>d</a:t>
            </a:r>
            <a:r>
              <a:rPr lang="sk-SK" sz="4400" dirty="0" smtClean="0">
                <a:latin typeface="Britannic Bold" pitchFamily="34" charset="0"/>
              </a:rPr>
              <a:t>obrý vzťah k </a:t>
            </a:r>
          </a:p>
          <a:p>
            <a:r>
              <a:rPr lang="sk-SK" sz="4400" dirty="0" smtClean="0">
                <a:latin typeface="Britannic Bold" pitchFamily="34" charset="0"/>
              </a:rPr>
              <a:t>k ľuďom</a:t>
            </a:r>
            <a:endParaRPr lang="sk-SK" sz="4400" dirty="0">
              <a:latin typeface="Britannic Bold" pitchFamily="34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txBody>
          <a:bodyPr>
            <a:noAutofit/>
          </a:bodyPr>
          <a:lstStyle/>
          <a:p>
            <a:r>
              <a:rPr lang="sk-SK" sz="8800" dirty="0" smtClean="0">
                <a:solidFill>
                  <a:srgbClr val="00B050"/>
                </a:solidFill>
                <a:latin typeface="Arial Black" pitchFamily="34" charset="0"/>
              </a:rPr>
              <a:t>4.stanovište</a:t>
            </a:r>
            <a:endParaRPr lang="sk-SK" sz="8800" dirty="0">
              <a:solidFill>
                <a:srgbClr val="00B050"/>
              </a:solidFill>
              <a:latin typeface="Arial Black" pitchFamily="34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" t="14614" r="-124" b="32653"/>
          <a:stretch/>
        </p:blipFill>
        <p:spPr>
          <a:xfrm>
            <a:off x="3491880" y="2774974"/>
            <a:ext cx="5478288" cy="3847180"/>
          </a:xfrm>
          <a:prstGeom prst="rect">
            <a:avLst/>
          </a:prstGeom>
        </p:spPr>
      </p:pic>
      <p:sp>
        <p:nvSpPr>
          <p:cNvPr id="5" name="Obojsmerná vodorovná šípka 4"/>
          <p:cNvSpPr/>
          <p:nvPr/>
        </p:nvSpPr>
        <p:spPr>
          <a:xfrm>
            <a:off x="2627784" y="2963779"/>
            <a:ext cx="680084" cy="3143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2300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1"/>
          </p:nvPr>
        </p:nvSpPr>
        <p:spPr>
          <a:xfrm>
            <a:off x="0" y="2636912"/>
            <a:ext cx="7302625" cy="4032448"/>
          </a:xfrm>
        </p:spPr>
        <p:txBody>
          <a:bodyPr>
            <a:normAutofit/>
          </a:bodyPr>
          <a:lstStyle/>
          <a:p>
            <a:r>
              <a:rPr lang="sk-SK" sz="4400" dirty="0" smtClean="0">
                <a:latin typeface="Britannic Bold" pitchFamily="34" charset="0"/>
              </a:rPr>
              <a:t>Nevábny vzhľad  </a:t>
            </a:r>
          </a:p>
          <a:p>
            <a:r>
              <a:rPr lang="sk-SK" sz="4400" dirty="0" smtClean="0">
                <a:latin typeface="Britannic Bold" pitchFamily="34" charset="0"/>
              </a:rPr>
              <a:t>základné hygienické </a:t>
            </a:r>
          </a:p>
          <a:p>
            <a:r>
              <a:rPr lang="sk-SK" sz="4400" dirty="0">
                <a:latin typeface="Britannic Bold" pitchFamily="34" charset="0"/>
              </a:rPr>
              <a:t>n</a:t>
            </a:r>
            <a:r>
              <a:rPr lang="sk-SK" sz="4400" dirty="0" smtClean="0">
                <a:latin typeface="Britannic Bold" pitchFamily="34" charset="0"/>
              </a:rPr>
              <a:t>ávyky, boj proti </a:t>
            </a:r>
          </a:p>
          <a:p>
            <a:r>
              <a:rPr lang="sk-SK" sz="4400" dirty="0" smtClean="0">
                <a:latin typeface="Britannic Bold" pitchFamily="34" charset="0"/>
              </a:rPr>
              <a:t>chorobám</a:t>
            </a:r>
            <a:endParaRPr lang="sk-SK" sz="4400" dirty="0">
              <a:latin typeface="Britannic Bold" pitchFamily="34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txBody>
          <a:bodyPr>
            <a:noAutofit/>
          </a:bodyPr>
          <a:lstStyle/>
          <a:p>
            <a:r>
              <a:rPr lang="sk-SK" sz="8800" dirty="0" smtClean="0">
                <a:solidFill>
                  <a:srgbClr val="00B050"/>
                </a:solidFill>
                <a:latin typeface="Arial Black" pitchFamily="34" charset="0"/>
              </a:rPr>
              <a:t>5.stanovište</a:t>
            </a:r>
            <a:endParaRPr lang="sk-SK" sz="8800" dirty="0">
              <a:solidFill>
                <a:srgbClr val="00B050"/>
              </a:solidFill>
              <a:latin typeface="Arial Black" pitchFamily="34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t="16667" r="-654" b="12745"/>
          <a:stretch/>
        </p:blipFill>
        <p:spPr>
          <a:xfrm>
            <a:off x="5148064" y="2784906"/>
            <a:ext cx="3995936" cy="3736460"/>
          </a:xfrm>
          <a:prstGeom prst="rect">
            <a:avLst/>
          </a:prstGeom>
        </p:spPr>
      </p:pic>
      <p:sp>
        <p:nvSpPr>
          <p:cNvPr id="5" name="Obojsmerná vodorovná šípka 4"/>
          <p:cNvSpPr/>
          <p:nvPr/>
        </p:nvSpPr>
        <p:spPr>
          <a:xfrm>
            <a:off x="3995936" y="2952091"/>
            <a:ext cx="864096" cy="24231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862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1"/>
          </p:nvPr>
        </p:nvSpPr>
        <p:spPr>
          <a:xfrm>
            <a:off x="0" y="2636912"/>
            <a:ext cx="7302625" cy="4032448"/>
          </a:xfrm>
        </p:spPr>
        <p:txBody>
          <a:bodyPr>
            <a:normAutofit/>
          </a:bodyPr>
          <a:lstStyle/>
          <a:p>
            <a:r>
              <a:rPr lang="sk-SK" sz="4400" dirty="0" smtClean="0">
                <a:latin typeface="Britannic Bold" pitchFamily="34" charset="0"/>
              </a:rPr>
              <a:t>Zničené životné </a:t>
            </a:r>
          </a:p>
          <a:p>
            <a:r>
              <a:rPr lang="sk-SK" sz="4400" dirty="0">
                <a:latin typeface="Britannic Bold" pitchFamily="34" charset="0"/>
              </a:rPr>
              <a:t>p</a:t>
            </a:r>
            <a:r>
              <a:rPr lang="sk-SK" sz="4400" dirty="0" smtClean="0">
                <a:latin typeface="Britannic Bold" pitchFamily="34" charset="0"/>
              </a:rPr>
              <a:t>rostredie  </a:t>
            </a:r>
          </a:p>
          <a:p>
            <a:r>
              <a:rPr lang="sk-SK" sz="4400" dirty="0" smtClean="0">
                <a:latin typeface="Britannic Bold" pitchFamily="34" charset="0"/>
              </a:rPr>
              <a:t>zdravá Zem</a:t>
            </a:r>
            <a:endParaRPr lang="sk-SK" sz="4400" dirty="0">
              <a:latin typeface="Britannic Bold" pitchFamily="34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txBody>
          <a:bodyPr>
            <a:noAutofit/>
          </a:bodyPr>
          <a:lstStyle/>
          <a:p>
            <a:r>
              <a:rPr lang="sk-SK" sz="8800" dirty="0" smtClean="0">
                <a:solidFill>
                  <a:srgbClr val="00B050"/>
                </a:solidFill>
                <a:latin typeface="Arial Black" pitchFamily="34" charset="0"/>
              </a:rPr>
              <a:t>6. stanovište</a:t>
            </a:r>
            <a:endParaRPr lang="sk-SK" sz="8800" dirty="0">
              <a:solidFill>
                <a:srgbClr val="00B050"/>
              </a:solidFill>
              <a:latin typeface="Arial Black" pitchFamily="34" charset="0"/>
            </a:endParaRP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2"/>
          <a:srcRect l="1" r="-855" b="36016"/>
          <a:stretch/>
        </p:blipFill>
        <p:spPr>
          <a:xfrm>
            <a:off x="4572000" y="2830624"/>
            <a:ext cx="4309085" cy="3645024"/>
          </a:xfrm>
          <a:prstGeom prst="rect">
            <a:avLst/>
          </a:prstGeom>
        </p:spPr>
      </p:pic>
      <p:sp>
        <p:nvSpPr>
          <p:cNvPr id="4" name="Obojsmerná vodorovná šípka 3"/>
          <p:cNvSpPr/>
          <p:nvPr/>
        </p:nvSpPr>
        <p:spPr>
          <a:xfrm>
            <a:off x="2915816" y="3618732"/>
            <a:ext cx="1000128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0163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1"/>
          </p:nvPr>
        </p:nvSpPr>
        <p:spPr>
          <a:xfrm>
            <a:off x="0" y="2636912"/>
            <a:ext cx="7374633" cy="3960440"/>
          </a:xfrm>
        </p:spPr>
        <p:txBody>
          <a:bodyPr>
            <a:normAutofit/>
          </a:bodyPr>
          <a:lstStyle/>
          <a:p>
            <a:r>
              <a:rPr lang="sk-SK" sz="4400" dirty="0">
                <a:latin typeface="Britannic Bold" pitchFamily="34" charset="0"/>
              </a:rPr>
              <a:t> </a:t>
            </a:r>
            <a:r>
              <a:rPr lang="sk-SK" sz="4400" dirty="0" smtClean="0">
                <a:latin typeface="Britannic Bold" pitchFamily="34" charset="0"/>
              </a:rPr>
              <a:t>Pokazený žalúdok     zdravá výživa </a:t>
            </a:r>
            <a:endParaRPr lang="sk-SK" sz="4400" dirty="0">
              <a:latin typeface="Britannic Bold" pitchFamily="34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txBody>
          <a:bodyPr>
            <a:noAutofit/>
          </a:bodyPr>
          <a:lstStyle/>
          <a:p>
            <a:r>
              <a:rPr lang="sk-SK" sz="8800" dirty="0" smtClean="0">
                <a:solidFill>
                  <a:srgbClr val="00B050"/>
                </a:solidFill>
                <a:latin typeface="Arial Black" pitchFamily="34" charset="0"/>
              </a:rPr>
              <a:t>7. stanovište</a:t>
            </a:r>
            <a:endParaRPr lang="sk-SK" sz="8800" dirty="0">
              <a:solidFill>
                <a:srgbClr val="00B050"/>
              </a:solidFill>
              <a:latin typeface="Arial Black" pitchFamily="34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t="6358" r="1110" b="31128"/>
          <a:stretch/>
        </p:blipFill>
        <p:spPr>
          <a:xfrm>
            <a:off x="2267744" y="3573016"/>
            <a:ext cx="3340399" cy="2815479"/>
          </a:xfrm>
          <a:prstGeom prst="rect">
            <a:avLst/>
          </a:prstGeom>
        </p:spPr>
      </p:pic>
      <p:sp>
        <p:nvSpPr>
          <p:cNvPr id="5" name="Obojsmerná vodorovná šípka 4"/>
          <p:cNvSpPr/>
          <p:nvPr/>
        </p:nvSpPr>
        <p:spPr>
          <a:xfrm>
            <a:off x="4788024" y="2924943"/>
            <a:ext cx="660371" cy="33745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917" y="3861048"/>
            <a:ext cx="2784309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idx="1"/>
          </p:nvPr>
        </p:nvSpPr>
        <p:spPr>
          <a:xfrm>
            <a:off x="0" y="2636912"/>
            <a:ext cx="7302625" cy="3960440"/>
          </a:xfrm>
        </p:spPr>
        <p:txBody>
          <a:bodyPr>
            <a:normAutofit/>
          </a:bodyPr>
          <a:lstStyle/>
          <a:p>
            <a:r>
              <a:rPr lang="sk-SK" sz="4400" dirty="0">
                <a:latin typeface="Britannic Bold" pitchFamily="34" charset="0"/>
              </a:rPr>
              <a:t> </a:t>
            </a:r>
            <a:r>
              <a:rPr lang="sk-SK" sz="4400" dirty="0" smtClean="0">
                <a:latin typeface="Britannic Bold" pitchFamily="34" charset="0"/>
              </a:rPr>
              <a:t>Stres       duševná pohoda, relax</a:t>
            </a:r>
            <a:endParaRPr lang="sk-SK" sz="4400" dirty="0">
              <a:latin typeface="Britannic Bold" pitchFamily="34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txBody>
          <a:bodyPr>
            <a:noAutofit/>
          </a:bodyPr>
          <a:lstStyle/>
          <a:p>
            <a:r>
              <a:rPr lang="sk-SK" sz="8800" dirty="0" smtClean="0">
                <a:solidFill>
                  <a:srgbClr val="00B050"/>
                </a:solidFill>
                <a:latin typeface="Arial Black" pitchFamily="34" charset="0"/>
              </a:rPr>
              <a:t>8.stanovište</a:t>
            </a:r>
            <a:endParaRPr lang="sk-SK" sz="8800" dirty="0">
              <a:solidFill>
                <a:srgbClr val="00B050"/>
              </a:solidFill>
              <a:latin typeface="Arial Black" pitchFamily="34" charset="0"/>
            </a:endParaRPr>
          </a:p>
        </p:txBody>
      </p:sp>
      <p:grpSp>
        <p:nvGrpSpPr>
          <p:cNvPr id="13" name="Skupina 12"/>
          <p:cNvGrpSpPr/>
          <p:nvPr/>
        </p:nvGrpSpPr>
        <p:grpSpPr>
          <a:xfrm>
            <a:off x="1569768" y="3383842"/>
            <a:ext cx="7178696" cy="3407243"/>
            <a:chOff x="1569768" y="3526482"/>
            <a:chExt cx="7178696" cy="3407243"/>
          </a:xfrm>
        </p:grpSpPr>
        <p:pic>
          <p:nvPicPr>
            <p:cNvPr id="11" name="Obrázok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" t="1794" r="1239" b="29828"/>
            <a:stretch/>
          </p:blipFill>
          <p:spPr>
            <a:xfrm>
              <a:off x="5076056" y="3526482"/>
              <a:ext cx="3672408" cy="3407243"/>
            </a:xfrm>
            <a:prstGeom prst="rect">
              <a:avLst/>
            </a:prstGeom>
          </p:spPr>
        </p:pic>
        <p:pic>
          <p:nvPicPr>
            <p:cNvPr id="12" name="Obrázo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9768" y="3931680"/>
              <a:ext cx="3312368" cy="2484276"/>
            </a:xfrm>
            <a:prstGeom prst="rect">
              <a:avLst/>
            </a:prstGeom>
          </p:spPr>
        </p:pic>
      </p:grpSp>
      <p:sp>
        <p:nvSpPr>
          <p:cNvPr id="4" name="Obojsmerná vodorovná šípka 3"/>
          <p:cNvSpPr/>
          <p:nvPr/>
        </p:nvSpPr>
        <p:spPr>
          <a:xfrm>
            <a:off x="1763688" y="2924944"/>
            <a:ext cx="712096" cy="27900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3734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7200" b="1" dirty="0" smtClean="0">
                <a:solidFill>
                  <a:srgbClr val="00B050"/>
                </a:solidFill>
                <a:latin typeface="Arial Black" pitchFamily="34" charset="0"/>
              </a:rPr>
              <a:t>Vyhodnotenie</a:t>
            </a:r>
            <a:endParaRPr lang="sk-SK" sz="7200" b="1" dirty="0">
              <a:solidFill>
                <a:srgbClr val="00B050"/>
              </a:solidFill>
              <a:latin typeface="Arial Black" pitchFamily="34" charset="0"/>
            </a:endParaRPr>
          </a:p>
        </p:txBody>
      </p:sp>
      <p:pic>
        <p:nvPicPr>
          <p:cNvPr id="5" name="Obrázok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240" y="2888293"/>
            <a:ext cx="1800200" cy="2158312"/>
          </a:xfrm>
          <a:prstGeom prst="rect">
            <a:avLst/>
          </a:prstGeom>
        </p:spPr>
      </p:pic>
      <p:pic>
        <p:nvPicPr>
          <p:cNvPr id="7" name="Zástupný symbol obsahu 6"/>
          <p:cNvPicPr>
            <a:picLocks noGrp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212" y="4490543"/>
            <a:ext cx="795189" cy="705856"/>
          </a:xfrm>
          <a:prstGeom prst="rect">
            <a:avLst/>
          </a:prstGeom>
        </p:spPr>
      </p:pic>
      <p:pic>
        <p:nvPicPr>
          <p:cNvPr id="8" name="Obrázok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288" y="4100771"/>
            <a:ext cx="867214" cy="864096"/>
          </a:xfrm>
          <a:prstGeom prst="rect">
            <a:avLst/>
          </a:prstGeom>
        </p:spPr>
      </p:pic>
      <p:pic>
        <p:nvPicPr>
          <p:cNvPr id="9" name="Obrázok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636" y="4847463"/>
            <a:ext cx="781522" cy="730121"/>
          </a:xfrm>
          <a:prstGeom prst="rect">
            <a:avLst/>
          </a:prstGeom>
        </p:spPr>
      </p:pic>
      <p:sp>
        <p:nvSpPr>
          <p:cNvPr id="10" name="Obdĺžnik 9"/>
          <p:cNvSpPr/>
          <p:nvPr/>
        </p:nvSpPr>
        <p:spPr>
          <a:xfrm>
            <a:off x="1792807" y="2492896"/>
            <a:ext cx="4275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>
                <a:latin typeface="Bradley Hand ITC" pitchFamily="66" charset="0"/>
              </a:rPr>
              <a:t>Základná škola Zemianska Olča </a:t>
            </a:r>
            <a:endParaRPr lang="sk-SK" dirty="0">
              <a:latin typeface="Bradley Hand ITC" pitchFamily="66" charset="0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3563888" y="2862228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3200" b="1" dirty="0">
                <a:latin typeface="Bradley Hand ITC" pitchFamily="66" charset="0"/>
              </a:rPr>
              <a:t>ŽOLÍK</a:t>
            </a:r>
            <a:r>
              <a:rPr lang="sk-SK" b="1" dirty="0"/>
              <a:t> </a:t>
            </a:r>
            <a:br>
              <a:rPr lang="sk-SK" b="1" dirty="0"/>
            </a:br>
            <a:endParaRPr lang="sk-SK" dirty="0"/>
          </a:p>
        </p:txBody>
      </p:sp>
      <p:sp>
        <p:nvSpPr>
          <p:cNvPr id="12" name="Obdĺžnik 11"/>
          <p:cNvSpPr/>
          <p:nvPr/>
        </p:nvSpPr>
        <p:spPr>
          <a:xfrm>
            <a:off x="3663239" y="3501008"/>
            <a:ext cx="24967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>
                <a:latin typeface="Bradley Hand ITC" pitchFamily="66" charset="0"/>
              </a:rPr>
              <a:t>za  víťazstvo v </a:t>
            </a:r>
            <a:r>
              <a:rPr lang="sk-SK" b="1" dirty="0" smtClean="0">
                <a:latin typeface="Bradley Hand ITC" pitchFamily="66" charset="0"/>
              </a:rPr>
              <a:t>súťaži</a:t>
            </a:r>
          </a:p>
          <a:p>
            <a:r>
              <a:rPr lang="sk-SK" b="1" dirty="0" smtClean="0">
                <a:latin typeface="Bradley Hand ITC" pitchFamily="66" charset="0"/>
              </a:rPr>
              <a:t>Zdravý </a:t>
            </a:r>
            <a:r>
              <a:rPr lang="sk-SK" b="1" dirty="0">
                <a:latin typeface="Bradley Hand ITC" pitchFamily="66" charset="0"/>
              </a:rPr>
              <a:t>životný štýl</a:t>
            </a:r>
            <a:endParaRPr lang="sk-SK" dirty="0">
              <a:latin typeface="Bradley Hand ITC" pitchFamily="66" charset="0"/>
            </a:endParaRPr>
          </a:p>
        </p:txBody>
      </p:sp>
      <p:sp>
        <p:nvSpPr>
          <p:cNvPr id="14" name="Zaoblený obdĺžnik 13"/>
          <p:cNvSpPr/>
          <p:nvPr/>
        </p:nvSpPr>
        <p:spPr>
          <a:xfrm rot="5400000">
            <a:off x="2184179" y="1435180"/>
            <a:ext cx="3455070" cy="5231656"/>
          </a:xfrm>
          <a:prstGeom prst="roundRect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sk-SK" sz="1100">
                <a:effectLst/>
                <a:ea typeface="Calibri"/>
                <a:cs typeface="Times New Roman"/>
              </a:rPr>
              <a:t> </a:t>
            </a:r>
          </a:p>
        </p:txBody>
      </p:sp>
      <p:sp>
        <p:nvSpPr>
          <p:cNvPr id="17" name="BlokTextu 16"/>
          <p:cNvSpPr txBox="1"/>
          <p:nvPr/>
        </p:nvSpPr>
        <p:spPr>
          <a:xfrm>
            <a:off x="1182124" y="1484784"/>
            <a:ext cx="54970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400" dirty="0" smtClean="0">
                <a:latin typeface="Britannic Bold" pitchFamily="34" charset="0"/>
              </a:rPr>
              <a:t>Víťazi získali žolíka...</a:t>
            </a:r>
            <a:endParaRPr lang="sk-SK" sz="4400" dirty="0">
              <a:latin typeface="Britannic Bold" pitchFamily="34" charset="0"/>
            </a:endParaRPr>
          </a:p>
        </p:txBody>
      </p:sp>
      <p:pic>
        <p:nvPicPr>
          <p:cNvPr id="18" name="Obrázok 17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854" y="4236909"/>
            <a:ext cx="649605" cy="591820"/>
          </a:xfrm>
          <a:prstGeom prst="rect">
            <a:avLst/>
          </a:prstGeom>
        </p:spPr>
      </p:pic>
      <p:sp>
        <p:nvSpPr>
          <p:cNvPr id="19" name="BlokTextu 18"/>
          <p:cNvSpPr txBox="1"/>
          <p:nvPr/>
        </p:nvSpPr>
        <p:spPr>
          <a:xfrm>
            <a:off x="1356638" y="5933023"/>
            <a:ext cx="69365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dirty="0" smtClean="0">
                <a:latin typeface="Britannic Bold" pitchFamily="34" charset="0"/>
              </a:rPr>
              <a:t>...a pár tipov, ako zdravšie žiť</a:t>
            </a:r>
            <a:endParaRPr lang="sk-SK" sz="4000" dirty="0">
              <a:latin typeface="Britann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44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323528" y="2924944"/>
            <a:ext cx="8064896" cy="2952328"/>
          </a:xfrm>
        </p:spPr>
        <p:txBody>
          <a:bodyPr>
            <a:noAutofit/>
          </a:bodyPr>
          <a:lstStyle/>
          <a:p>
            <a:r>
              <a:rPr lang="sk-SK" sz="6000" dirty="0" smtClean="0">
                <a:solidFill>
                  <a:srgbClr val="00B050"/>
                </a:solidFill>
                <a:latin typeface="Arial Black" pitchFamily="34" charset="0"/>
              </a:rPr>
              <a:t>Ďakujeme </a:t>
            </a:r>
            <a:r>
              <a:rPr lang="sk-SK" sz="6000" smtClean="0">
                <a:solidFill>
                  <a:srgbClr val="00B050"/>
                </a:solidFill>
                <a:latin typeface="Arial Black" pitchFamily="34" charset="0"/>
              </a:rPr>
              <a:t>za pozornosť.</a:t>
            </a:r>
            <a:endParaRPr lang="sk-SK" sz="6000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2" name="Usmiata tvár 1"/>
          <p:cNvSpPr/>
          <p:nvPr/>
        </p:nvSpPr>
        <p:spPr>
          <a:xfrm>
            <a:off x="7452320" y="260648"/>
            <a:ext cx="1224136" cy="1152128"/>
          </a:xfrm>
          <a:prstGeom prst="smileyFac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BlokTextu 4"/>
          <p:cNvSpPr txBox="1"/>
          <p:nvPr/>
        </p:nvSpPr>
        <p:spPr>
          <a:xfrm>
            <a:off x="4427984" y="6165304"/>
            <a:ext cx="39950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dirty="0" smtClean="0">
                <a:latin typeface="Arial Black" pitchFamily="34" charset="0"/>
              </a:rPr>
              <a:t>ŽP Zemianska Olča</a:t>
            </a:r>
            <a:endParaRPr lang="sk-SK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82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ežný">
  <a:themeElements>
    <a:clrScheme name="Bežný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Bežný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ežný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259</TotalTime>
  <Words>177</Words>
  <Application>Microsoft Office PowerPoint</Application>
  <PresentationFormat>Prezentácia na obrazovke (4:3)</PresentationFormat>
  <Paragraphs>53</Paragraphs>
  <Slides>14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5" baseType="lpstr">
      <vt:lpstr>Bežný</vt:lpstr>
      <vt:lpstr>Zdravý životný štýl</vt:lpstr>
      <vt:lpstr>1. aktivita</vt:lpstr>
      <vt:lpstr>2. aktivita</vt:lpstr>
      <vt:lpstr>Stanovištia</vt:lpstr>
      <vt:lpstr> </vt:lpstr>
      <vt:lpstr>2. stanovište</vt:lpstr>
      <vt:lpstr>3. stanovište</vt:lpstr>
      <vt:lpstr>4.stanovište</vt:lpstr>
      <vt:lpstr>5.stanovište</vt:lpstr>
      <vt:lpstr>6. stanovište</vt:lpstr>
      <vt:lpstr>7. stanovište</vt:lpstr>
      <vt:lpstr>8.stanovište</vt:lpstr>
      <vt:lpstr>Vyhodnotenie</vt:lpstr>
      <vt:lpstr>Ďakujeme za pozornosť.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Zdravý životný štýl</dc:title>
  <dc:creator>Windows User</dc:creator>
  <cp:lastModifiedBy>Windows User</cp:lastModifiedBy>
  <cp:revision>37</cp:revision>
  <dcterms:created xsi:type="dcterms:W3CDTF">2023-09-29T09:31:36Z</dcterms:created>
  <dcterms:modified xsi:type="dcterms:W3CDTF">2023-10-01T13:13:58Z</dcterms:modified>
</cp:coreProperties>
</file>